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13"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13"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13"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469900">
              <a:spcBef>
                <a:spcPts val="0"/>
              </a:spcBef>
              <a:buSzTx/>
              <a:buNone/>
              <a:defRPr spc="-170" sz="8500">
                <a:latin typeface="Helvetica Neue Medium"/>
                <a:ea typeface="Helvetica Neue Medium"/>
                <a:cs typeface="Helvetica Neue Medium"/>
                <a:sym typeface="Helvetica Neue Medium"/>
              </a:defRPr>
            </a:lvl2pPr>
            <a:lvl3pPr marL="638923" indent="-469900">
              <a:spcBef>
                <a:spcPts val="0"/>
              </a:spcBef>
              <a:buSzTx/>
              <a:buNone/>
              <a:defRPr spc="-170" sz="8500">
                <a:latin typeface="Helvetica Neue Medium"/>
                <a:ea typeface="Helvetica Neue Medium"/>
                <a:cs typeface="Helvetica Neue Medium"/>
                <a:sym typeface="Helvetica Neue Medium"/>
              </a:defRPr>
            </a:lvl3pPr>
            <a:lvl4pPr marL="638923" indent="-469900">
              <a:spcBef>
                <a:spcPts val="0"/>
              </a:spcBef>
              <a:buSzTx/>
              <a:buNone/>
              <a:defRPr spc="-170" sz="8500">
                <a:latin typeface="Helvetica Neue Medium"/>
                <a:ea typeface="Helvetica Neue Medium"/>
                <a:cs typeface="Helvetica Neue Medium"/>
                <a:sym typeface="Helvetica Neue Medium"/>
              </a:defRPr>
            </a:lvl4pPr>
            <a:lvl5pPr marL="638923" indent="-469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13"/>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14"/>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15"/>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13"/>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14"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13"/>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13"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14"/>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0" defTabSz="825500">
              <a:lnSpc>
                <a:spcPct val="100000"/>
              </a:lnSpc>
              <a:spcBef>
                <a:spcPts val="1800"/>
              </a:spcBef>
              <a:buSzTx/>
              <a:buNone/>
              <a:defRPr spc="-55" sz="5500"/>
            </a:lvl2pPr>
            <a:lvl3pPr marL="0" indent="0" defTabSz="825500">
              <a:lnSpc>
                <a:spcPct val="100000"/>
              </a:lnSpc>
              <a:spcBef>
                <a:spcPts val="1800"/>
              </a:spcBef>
              <a:buSzTx/>
              <a:buNone/>
              <a:defRPr spc="-55" sz="5500"/>
            </a:lvl3pPr>
            <a:lvl4pPr marL="0" indent="0" defTabSz="825500">
              <a:lnSpc>
                <a:spcPct val="100000"/>
              </a:lnSpc>
              <a:spcBef>
                <a:spcPts val="1800"/>
              </a:spcBef>
              <a:buSzTx/>
              <a:buNone/>
              <a:defRPr spc="-55" sz="5500"/>
            </a:lvl4pPr>
            <a:lvl5pPr marL="0" indent="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jpeg"/><Relationship Id="rId6" Type="http://schemas.openxmlformats.org/officeDocument/2006/relationships/image" Target="../media/image3.jpeg"/><Relationship Id="rId7" Type="http://schemas.openxmlformats.org/officeDocument/2006/relationships/image" Target="../media/image4.png"/><Relationship Id="rId8" Type="http://schemas.openxmlformats.org/officeDocument/2006/relationships/image" Target="../media/image4.jpeg"/><Relationship Id="rId9" Type="http://schemas.openxmlformats.org/officeDocument/2006/relationships/image" Target="../media/image5.png"/><Relationship Id="rId10" Type="http://schemas.openxmlformats.org/officeDocument/2006/relationships/image" Target="../media/image6.png"/><Relationship Id="rId11" Type="http://schemas.openxmlformats.org/officeDocument/2006/relationships/image" Target="../media/image7.png"/><Relationship Id="rId12" Type="http://schemas.openxmlformats.org/officeDocument/2006/relationships/image" Target="../media/image8.png"/><Relationship Id="rId13" Type="http://schemas.openxmlformats.org/officeDocument/2006/relationships/image" Target="../media/image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Informational Flow Diagram"/>
          <p:cNvSpPr txBox="1"/>
          <p:nvPr>
            <p:ph type="ctrTitle"/>
          </p:nvPr>
        </p:nvSpPr>
        <p:spPr>
          <a:xfrm>
            <a:off x="1206500" y="726108"/>
            <a:ext cx="21971000" cy="1434950"/>
          </a:xfrm>
          <a:prstGeom prst="rect">
            <a:avLst/>
          </a:prstGeom>
        </p:spPr>
        <p:txBody>
          <a:bodyPr anchor="t"/>
          <a:lstStyle>
            <a:lvl1pPr algn="ctr">
              <a:defRPr spc="-170" sz="8500"/>
            </a:lvl1pPr>
          </a:lstStyle>
          <a:p>
            <a:pPr/>
            <a:r>
              <a:t>Informational Flow Diagram</a:t>
            </a:r>
          </a:p>
        </p:txBody>
      </p:sp>
      <p:pic>
        <p:nvPicPr>
          <p:cNvPr id="152" name="Screenshot 2021-01-06 at 11.30.28.png" descr="Screenshot 2021-01-06 at 11.30.28.png"/>
          <p:cNvPicPr>
            <a:picLocks noChangeAspect="1"/>
          </p:cNvPicPr>
          <p:nvPr/>
        </p:nvPicPr>
        <p:blipFill>
          <a:blip r:embed="rId2">
            <a:extLst/>
          </a:blip>
          <a:stretch>
            <a:fillRect/>
          </a:stretch>
        </p:blipFill>
        <p:spPr>
          <a:xfrm>
            <a:off x="2071511" y="2239835"/>
            <a:ext cx="20240978" cy="1093374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4" name="IMG_6985.jpeg" descr="IMG_6985.jpeg"/>
          <p:cNvPicPr>
            <a:picLocks noChangeAspect="1"/>
          </p:cNvPicPr>
          <p:nvPr/>
        </p:nvPicPr>
        <p:blipFill>
          <a:blip r:embed="rId2">
            <a:extLst/>
          </a:blip>
          <a:stretch>
            <a:fillRect/>
          </a:stretch>
        </p:blipFill>
        <p:spPr>
          <a:xfrm>
            <a:off x="9191515" y="4388015"/>
            <a:ext cx="5631046" cy="3754031"/>
          </a:xfrm>
          <a:prstGeom prst="rect">
            <a:avLst/>
          </a:prstGeom>
          <a:ln w="12700">
            <a:miter lim="400000"/>
          </a:ln>
        </p:spPr>
      </p:pic>
      <p:pic>
        <p:nvPicPr>
          <p:cNvPr id="155" name="cockapoo-01.png" descr="cockapoo-01.png"/>
          <p:cNvPicPr>
            <a:picLocks noChangeAspect="1"/>
          </p:cNvPicPr>
          <p:nvPr/>
        </p:nvPicPr>
        <p:blipFill>
          <a:blip r:embed="rId3">
            <a:extLst/>
          </a:blip>
          <a:stretch>
            <a:fillRect/>
          </a:stretch>
        </p:blipFill>
        <p:spPr>
          <a:xfrm>
            <a:off x="659137" y="4421113"/>
            <a:ext cx="1955032" cy="1955032"/>
          </a:xfrm>
          <a:prstGeom prst="rect">
            <a:avLst/>
          </a:prstGeom>
          <a:ln w="12700">
            <a:miter lim="400000"/>
          </a:ln>
        </p:spPr>
      </p:pic>
      <p:pic>
        <p:nvPicPr>
          <p:cNvPr id="156" name="Screenshot 2020-12-13 at 23.29.48.png" descr="Screenshot 2020-12-13 at 23.29.48.png"/>
          <p:cNvPicPr>
            <a:picLocks noChangeAspect="1"/>
          </p:cNvPicPr>
          <p:nvPr/>
        </p:nvPicPr>
        <p:blipFill>
          <a:blip r:embed="rId4">
            <a:extLst/>
          </a:blip>
          <a:stretch>
            <a:fillRect/>
          </a:stretch>
        </p:blipFill>
        <p:spPr>
          <a:xfrm>
            <a:off x="1325617" y="2340592"/>
            <a:ext cx="2393096" cy="2235310"/>
          </a:xfrm>
          <a:prstGeom prst="rect">
            <a:avLst/>
          </a:prstGeom>
          <a:ln w="12700">
            <a:miter lim="400000"/>
          </a:ln>
        </p:spPr>
      </p:pic>
      <p:pic>
        <p:nvPicPr>
          <p:cNvPr id="157" name="141208841_max.jpg" descr="141208841_max.jpg"/>
          <p:cNvPicPr>
            <a:picLocks noChangeAspect="1"/>
          </p:cNvPicPr>
          <p:nvPr/>
        </p:nvPicPr>
        <p:blipFill>
          <a:blip r:embed="rId5">
            <a:extLst/>
          </a:blip>
          <a:stretch>
            <a:fillRect/>
          </a:stretch>
        </p:blipFill>
        <p:spPr>
          <a:xfrm>
            <a:off x="3980963" y="4202081"/>
            <a:ext cx="2393096" cy="2393096"/>
          </a:xfrm>
          <a:prstGeom prst="rect">
            <a:avLst/>
          </a:prstGeom>
          <a:ln w="12700">
            <a:miter lim="400000"/>
          </a:ln>
        </p:spPr>
      </p:pic>
      <p:pic>
        <p:nvPicPr>
          <p:cNvPr id="158" name="141210284_max.jpg" descr="141210284_max.jpg"/>
          <p:cNvPicPr>
            <a:picLocks noChangeAspect="1"/>
          </p:cNvPicPr>
          <p:nvPr/>
        </p:nvPicPr>
        <p:blipFill>
          <a:blip r:embed="rId6">
            <a:extLst/>
          </a:blip>
          <a:stretch>
            <a:fillRect/>
          </a:stretch>
        </p:blipFill>
        <p:spPr>
          <a:xfrm>
            <a:off x="3532184" y="6221357"/>
            <a:ext cx="2730421" cy="2730420"/>
          </a:xfrm>
          <a:prstGeom prst="rect">
            <a:avLst/>
          </a:prstGeom>
          <a:ln w="12700">
            <a:miter lim="400000"/>
          </a:ln>
        </p:spPr>
      </p:pic>
      <p:sp>
        <p:nvSpPr>
          <p:cNvPr id="159" name="Keyes Funduino Sound Detection Module (SDM), wired to RPi 3B+ which is running a “listening” python script. Script is waiting for a sound of a particular Decibel Level to occur (between 80-90dB). Dog begins barking (normally from an external stimulus). S"/>
          <p:cNvSpPr txBox="1"/>
          <p:nvPr/>
        </p:nvSpPr>
        <p:spPr>
          <a:xfrm>
            <a:off x="5422165" y="2584885"/>
            <a:ext cx="3691185" cy="2206692"/>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600"/>
            </a:lvl1pPr>
          </a:lstStyle>
          <a:p>
            <a:pPr/>
            <a:r>
              <a:t>Keyes Funduino Sound Detection Module (SDM), wired to RPi 3B+ which is running a “listening” python script. Script is waiting for a sound of a particular Decibel Level to occur (between 80-90dB). Dog begins barking (normally from an external stimulus). Sound Detection Module takes in Dog Bark and sends the alert to the RPi.</a:t>
            </a:r>
          </a:p>
        </p:txBody>
      </p:sp>
      <p:sp>
        <p:nvSpPr>
          <p:cNvPr id="160" name="RPi sends “buzz” Command to Keyestudio Passive Buzzer Module (PBM), telling it to buzz at a particular frequency, that would distract the dog."/>
          <p:cNvSpPr txBox="1"/>
          <p:nvPr/>
        </p:nvSpPr>
        <p:spPr>
          <a:xfrm>
            <a:off x="807412" y="7355483"/>
            <a:ext cx="2470268" cy="1587765"/>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600"/>
            </a:lvl1pPr>
          </a:lstStyle>
          <a:p>
            <a:pPr/>
            <a:r>
              <a:t>RPi sends “buzz” Command to Keyestudio Passive Buzzer Module (PBM), telling it to buzz at a particular frequency, that would distract the dog.</a:t>
            </a:r>
          </a:p>
        </p:txBody>
      </p:sp>
      <p:sp>
        <p:nvSpPr>
          <p:cNvPr id="161" name="Rpi 3 B+ connected to SDM, PBM, Rpi Camera Module V2 and Home Wi-Fi Router using 802.11 protocol. “sensorX.py” Script is running on RPi. When Sound of particular dB range occurs, “buzz” command is triggered telling PBM to buzz. At time of “buzz” command "/>
          <p:cNvSpPr txBox="1"/>
          <p:nvPr/>
        </p:nvSpPr>
        <p:spPr>
          <a:xfrm>
            <a:off x="9509534" y="2789902"/>
            <a:ext cx="6993812" cy="1175147"/>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600"/>
            </a:lvl1pPr>
          </a:lstStyle>
          <a:p>
            <a:pPr/>
            <a:r>
              <a:t>Rpi 3 B+ connected to SDM, PBM, Rpi Camera Module V2 and Home Wi-Fi Router using 802.11 protocol. “sensorX.py” Script is running on RPi. When Sound of particular dB range occurs, “buzz” command is triggered telling PBM to buzz. At time of “buzz” command being triggered, “photo” command is also triggered, telling Camera Module to take photo.</a:t>
            </a:r>
          </a:p>
        </p:txBody>
      </p:sp>
      <p:sp>
        <p:nvSpPr>
          <p:cNvPr id="162" name="Line"/>
          <p:cNvSpPr/>
          <p:nvPr/>
        </p:nvSpPr>
        <p:spPr>
          <a:xfrm>
            <a:off x="2666151" y="5398629"/>
            <a:ext cx="1262829" cy="1"/>
          </a:xfrm>
          <a:prstGeom prst="line">
            <a:avLst/>
          </a:prstGeom>
          <a:ln w="25400">
            <a:solidFill>
              <a:srgbClr val="000000"/>
            </a:solidFill>
            <a:miter lim="400000"/>
            <a:tailEnd type="triangle"/>
          </a:ln>
        </p:spPr>
        <p:txBody>
          <a:bodyPr lIns="50800" tIns="50800" rIns="50800" bIns="50800" anchor="ctr"/>
          <a:lstStyle/>
          <a:p>
            <a:pPr/>
          </a:p>
        </p:txBody>
      </p:sp>
      <p:sp>
        <p:nvSpPr>
          <p:cNvPr id="163" name="Line"/>
          <p:cNvSpPr/>
          <p:nvPr/>
        </p:nvSpPr>
        <p:spPr>
          <a:xfrm>
            <a:off x="6417871" y="5205870"/>
            <a:ext cx="2682779" cy="1"/>
          </a:xfrm>
          <a:prstGeom prst="line">
            <a:avLst/>
          </a:prstGeom>
          <a:ln w="25400">
            <a:solidFill>
              <a:srgbClr val="000000"/>
            </a:solidFill>
            <a:miter lim="400000"/>
            <a:headEnd type="triangle"/>
            <a:tailEnd type="triangle"/>
          </a:ln>
        </p:spPr>
        <p:txBody>
          <a:bodyPr lIns="50800" tIns="50800" rIns="50800" bIns="50800" anchor="ctr"/>
          <a:lstStyle/>
          <a:p>
            <a:pPr/>
          </a:p>
        </p:txBody>
      </p:sp>
      <p:pic>
        <p:nvPicPr>
          <p:cNvPr id="164" name="Electronics_Copy_40-512.png" descr="Electronics_Copy_40-512.png"/>
          <p:cNvPicPr>
            <a:picLocks noChangeAspect="1"/>
          </p:cNvPicPr>
          <p:nvPr/>
        </p:nvPicPr>
        <p:blipFill>
          <a:blip r:embed="rId7">
            <a:extLst/>
          </a:blip>
          <a:stretch>
            <a:fillRect/>
          </a:stretch>
        </p:blipFill>
        <p:spPr>
          <a:xfrm>
            <a:off x="10810609" y="9689419"/>
            <a:ext cx="1728779" cy="1728779"/>
          </a:xfrm>
          <a:prstGeom prst="rect">
            <a:avLst/>
          </a:prstGeom>
          <a:ln w="12700">
            <a:miter lim="400000"/>
          </a:ln>
        </p:spPr>
      </p:pic>
      <p:sp>
        <p:nvSpPr>
          <p:cNvPr id="165" name="Line"/>
          <p:cNvSpPr/>
          <p:nvPr/>
        </p:nvSpPr>
        <p:spPr>
          <a:xfrm flipH="1">
            <a:off x="6211977" y="6333272"/>
            <a:ext cx="2755336" cy="1047678"/>
          </a:xfrm>
          <a:prstGeom prst="line">
            <a:avLst/>
          </a:prstGeom>
          <a:ln w="25400">
            <a:solidFill>
              <a:srgbClr val="000000"/>
            </a:solidFill>
            <a:miter lim="400000"/>
            <a:tailEnd type="triangle"/>
          </a:ln>
        </p:spPr>
        <p:txBody>
          <a:bodyPr lIns="50800" tIns="50800" rIns="50800" bIns="50800" anchor="ctr"/>
          <a:lstStyle/>
          <a:p>
            <a:pPr/>
          </a:p>
        </p:txBody>
      </p:sp>
      <p:sp>
        <p:nvSpPr>
          <p:cNvPr id="166" name="Line"/>
          <p:cNvSpPr/>
          <p:nvPr/>
        </p:nvSpPr>
        <p:spPr>
          <a:xfrm flipH="1">
            <a:off x="7784660" y="7541244"/>
            <a:ext cx="1397876" cy="1397876"/>
          </a:xfrm>
          <a:prstGeom prst="line">
            <a:avLst/>
          </a:prstGeom>
          <a:ln w="25400">
            <a:solidFill>
              <a:srgbClr val="000000"/>
            </a:solidFill>
            <a:miter lim="400000"/>
            <a:tailEnd type="triangle"/>
          </a:ln>
        </p:spPr>
        <p:txBody>
          <a:bodyPr lIns="50800" tIns="50800" rIns="50800" bIns="50800" anchor="ctr"/>
          <a:lstStyle/>
          <a:p>
            <a:pPr/>
          </a:p>
        </p:txBody>
      </p:sp>
      <p:pic>
        <p:nvPicPr>
          <p:cNvPr id="167" name="68fe7e4cb53767ad6c033bf3b46da3452188a24a_pi-camera-front-1-1426x1080.jpg" descr="68fe7e4cb53767ad6c033bf3b46da3452188a24a_pi-camera-front-1-1426x1080.jpg"/>
          <p:cNvPicPr>
            <a:picLocks noChangeAspect="1"/>
          </p:cNvPicPr>
          <p:nvPr/>
        </p:nvPicPr>
        <p:blipFill>
          <a:blip r:embed="rId8">
            <a:extLst/>
          </a:blip>
          <a:stretch>
            <a:fillRect/>
          </a:stretch>
        </p:blipFill>
        <p:spPr>
          <a:xfrm>
            <a:off x="3590547" y="8911722"/>
            <a:ext cx="4095630" cy="2730421"/>
          </a:xfrm>
          <a:prstGeom prst="rect">
            <a:avLst/>
          </a:prstGeom>
          <a:ln w="12700">
            <a:miter lim="400000"/>
          </a:ln>
        </p:spPr>
      </p:pic>
      <p:sp>
        <p:nvSpPr>
          <p:cNvPr id="168" name="When Barking is Detected, RPi sends Command to Camera Module to Capture an Image. Image is captured and sent back to the RPi"/>
          <p:cNvSpPr txBox="1"/>
          <p:nvPr/>
        </p:nvSpPr>
        <p:spPr>
          <a:xfrm>
            <a:off x="807412" y="10203419"/>
            <a:ext cx="2470268" cy="1381456"/>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600"/>
            </a:lvl1pPr>
          </a:lstStyle>
          <a:p>
            <a:pPr/>
            <a:r>
              <a:t>When Barking is Detected, RPi sends Command to Camera Module to Capture an Image. Image is captured and sent back to the RPi</a:t>
            </a:r>
          </a:p>
        </p:txBody>
      </p:sp>
      <p:sp>
        <p:nvSpPr>
          <p:cNvPr id="169" name="When Barking is Detected the Camera takes an Image and timestamp and sends them along with an Alert stating “Dog has begun barking”"/>
          <p:cNvSpPr txBox="1"/>
          <p:nvPr/>
        </p:nvSpPr>
        <p:spPr>
          <a:xfrm>
            <a:off x="12238947" y="8195521"/>
            <a:ext cx="2470268" cy="1587766"/>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600"/>
            </a:lvl1pPr>
          </a:lstStyle>
          <a:p>
            <a:pPr/>
            <a:r>
              <a:t>When Barking is Detected the Camera takes an Image and timestamp and sends them along with an Alert stating “Dog has begun barking”</a:t>
            </a:r>
          </a:p>
        </p:txBody>
      </p:sp>
      <p:sp>
        <p:nvSpPr>
          <p:cNvPr id="170" name="Pictorial (Block Level) Diagram"/>
          <p:cNvSpPr txBox="1"/>
          <p:nvPr>
            <p:ph type="ctrTitle"/>
          </p:nvPr>
        </p:nvSpPr>
        <p:spPr>
          <a:xfrm>
            <a:off x="1206500" y="1168111"/>
            <a:ext cx="21971000" cy="1434950"/>
          </a:xfrm>
          <a:prstGeom prst="rect">
            <a:avLst/>
          </a:prstGeom>
        </p:spPr>
        <p:txBody>
          <a:bodyPr anchor="t"/>
          <a:lstStyle>
            <a:lvl1pPr algn="ctr">
              <a:defRPr spc="-170" sz="8500"/>
            </a:lvl1pPr>
          </a:lstStyle>
          <a:p>
            <a:pPr/>
            <a:r>
              <a:t>Pictorial (Block Level) Diagram</a:t>
            </a:r>
          </a:p>
        </p:txBody>
      </p:sp>
      <p:sp>
        <p:nvSpPr>
          <p:cNvPr id="171" name="Line"/>
          <p:cNvSpPr/>
          <p:nvPr/>
        </p:nvSpPr>
        <p:spPr>
          <a:xfrm>
            <a:off x="11674998" y="8181760"/>
            <a:ext cx="1" cy="1467956"/>
          </a:xfrm>
          <a:prstGeom prst="line">
            <a:avLst/>
          </a:prstGeom>
          <a:ln w="25400">
            <a:solidFill>
              <a:srgbClr val="000000"/>
            </a:solidFill>
            <a:miter lim="400000"/>
            <a:tailEnd type="triangle"/>
          </a:ln>
        </p:spPr>
        <p:txBody>
          <a:bodyPr lIns="50800" tIns="50800" rIns="50800" bIns="50800" anchor="ctr"/>
          <a:lstStyle/>
          <a:p>
            <a:pPr/>
          </a:p>
        </p:txBody>
      </p:sp>
      <p:sp>
        <p:nvSpPr>
          <p:cNvPr id="172" name="Line"/>
          <p:cNvSpPr/>
          <p:nvPr/>
        </p:nvSpPr>
        <p:spPr>
          <a:xfrm>
            <a:off x="11674998" y="11457901"/>
            <a:ext cx="1" cy="787401"/>
          </a:xfrm>
          <a:prstGeom prst="line">
            <a:avLst/>
          </a:prstGeom>
          <a:ln w="25400">
            <a:solidFill>
              <a:srgbClr val="000000"/>
            </a:solidFill>
            <a:miter lim="400000"/>
            <a:tailEnd type="triangle"/>
          </a:ln>
        </p:spPr>
        <p:txBody>
          <a:bodyPr lIns="50800" tIns="50800" rIns="50800" bIns="50800" anchor="ctr"/>
          <a:lstStyle/>
          <a:p>
            <a:pPr/>
          </a:p>
        </p:txBody>
      </p:sp>
      <p:pic>
        <p:nvPicPr>
          <p:cNvPr id="173" name="Screenshot 2020-12-14 at 21.47.35.png" descr="Screenshot 2020-12-14 at 21.47.35.png"/>
          <p:cNvPicPr>
            <a:picLocks noChangeAspect="1"/>
          </p:cNvPicPr>
          <p:nvPr/>
        </p:nvPicPr>
        <p:blipFill>
          <a:blip r:embed="rId9">
            <a:extLst/>
          </a:blip>
          <a:stretch>
            <a:fillRect/>
          </a:stretch>
        </p:blipFill>
        <p:spPr>
          <a:xfrm>
            <a:off x="9960498" y="12285005"/>
            <a:ext cx="3429001" cy="787401"/>
          </a:xfrm>
          <a:prstGeom prst="rect">
            <a:avLst/>
          </a:prstGeom>
          <a:ln w="12700">
            <a:miter lim="400000"/>
          </a:ln>
        </p:spPr>
      </p:pic>
      <p:pic>
        <p:nvPicPr>
          <p:cNvPr id="174" name="iPhone_Xr_-_Black_d0304818-1f73-4e48-97a8-e8f134695035_3442x.png" descr="iPhone_Xr_-_Black_d0304818-1f73-4e48-97a8-e8f134695035_3442x.png"/>
          <p:cNvPicPr>
            <a:picLocks noChangeAspect="1"/>
          </p:cNvPicPr>
          <p:nvPr/>
        </p:nvPicPr>
        <p:blipFill>
          <a:blip r:embed="rId10">
            <a:extLst/>
          </a:blip>
          <a:stretch>
            <a:fillRect/>
          </a:stretch>
        </p:blipFill>
        <p:spPr>
          <a:xfrm>
            <a:off x="15047884" y="11430871"/>
            <a:ext cx="2495669" cy="2495668"/>
          </a:xfrm>
          <a:prstGeom prst="rect">
            <a:avLst/>
          </a:prstGeom>
          <a:ln w="12700">
            <a:miter lim="400000"/>
          </a:ln>
        </p:spPr>
      </p:pic>
      <p:pic>
        <p:nvPicPr>
          <p:cNvPr id="175" name="twitter-icon-images-12.jpg.png" descr="twitter-icon-images-12.jpg.png"/>
          <p:cNvPicPr>
            <a:picLocks noChangeAspect="1"/>
          </p:cNvPicPr>
          <p:nvPr/>
        </p:nvPicPr>
        <p:blipFill>
          <a:blip r:embed="rId11">
            <a:extLst/>
          </a:blip>
          <a:stretch>
            <a:fillRect/>
          </a:stretch>
        </p:blipFill>
        <p:spPr>
          <a:xfrm>
            <a:off x="13974219" y="12735859"/>
            <a:ext cx="924879" cy="924879"/>
          </a:xfrm>
          <a:prstGeom prst="rect">
            <a:avLst/>
          </a:prstGeom>
          <a:ln w="12700">
            <a:miter lim="400000"/>
          </a:ln>
        </p:spPr>
      </p:pic>
      <p:sp>
        <p:nvSpPr>
          <p:cNvPr id="176" name="Line"/>
          <p:cNvSpPr/>
          <p:nvPr/>
        </p:nvSpPr>
        <p:spPr>
          <a:xfrm>
            <a:off x="13459142" y="12678705"/>
            <a:ext cx="1955032" cy="1"/>
          </a:xfrm>
          <a:prstGeom prst="line">
            <a:avLst/>
          </a:prstGeom>
          <a:ln w="25400">
            <a:solidFill>
              <a:srgbClr val="000000"/>
            </a:solidFill>
            <a:miter lim="400000"/>
            <a:tailEnd type="triangle"/>
          </a:ln>
        </p:spPr>
        <p:txBody>
          <a:bodyPr lIns="50800" tIns="50800" rIns="50800" bIns="50800" anchor="ctr"/>
          <a:lstStyle/>
          <a:p>
            <a:pPr/>
          </a:p>
        </p:txBody>
      </p:sp>
      <p:sp>
        <p:nvSpPr>
          <p:cNvPr id="177" name="A ThingTweet is sent to a Twitter Account containing an Alert Message and a link to the Glitch Website. The Dog Owner is Subscribed to the Twitter Account so they receive a Notification to view the Tweet, so they’re aware their dog is barking."/>
          <p:cNvSpPr txBox="1"/>
          <p:nvPr/>
        </p:nvSpPr>
        <p:spPr>
          <a:xfrm>
            <a:off x="17389110" y="11702855"/>
            <a:ext cx="3782448" cy="1587766"/>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600"/>
            </a:lvl1pPr>
          </a:lstStyle>
          <a:p>
            <a:pPr/>
            <a:r>
              <a:t>A ThingTweet is sent to a Twitter Account containing an Alert Message and a link to the Glitch Website. The Dog Owner is Subscribed to the Twitter Account so they receive a Notification to view the Tweet, so they’re aware their dog is barking.</a:t>
            </a:r>
          </a:p>
        </p:txBody>
      </p:sp>
      <p:sp>
        <p:nvSpPr>
          <p:cNvPr id="178" name="Data and Image are received by ThingSpeak"/>
          <p:cNvSpPr txBox="1"/>
          <p:nvPr/>
        </p:nvSpPr>
        <p:spPr>
          <a:xfrm>
            <a:off x="7252954" y="12400595"/>
            <a:ext cx="2470269" cy="556220"/>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600"/>
            </a:lvl1pPr>
          </a:lstStyle>
          <a:p>
            <a:pPr/>
            <a:r>
              <a:t>Data and Image are received by ThingSpeak</a:t>
            </a:r>
          </a:p>
        </p:txBody>
      </p:sp>
      <p:pic>
        <p:nvPicPr>
          <p:cNvPr id="179" name="touchicon-180.png" descr="touchicon-180.png"/>
          <p:cNvPicPr>
            <a:picLocks noChangeAspect="1"/>
          </p:cNvPicPr>
          <p:nvPr/>
        </p:nvPicPr>
        <p:blipFill>
          <a:blip r:embed="rId12">
            <a:extLst/>
          </a:blip>
          <a:stretch>
            <a:fillRect/>
          </a:stretch>
        </p:blipFill>
        <p:spPr>
          <a:xfrm>
            <a:off x="18290976" y="10113809"/>
            <a:ext cx="1200547" cy="1200547"/>
          </a:xfrm>
          <a:prstGeom prst="rect">
            <a:avLst/>
          </a:prstGeom>
          <a:ln w="12700">
            <a:miter lim="400000"/>
          </a:ln>
        </p:spPr>
      </p:pic>
      <p:sp>
        <p:nvSpPr>
          <p:cNvPr id="180" name="Line"/>
          <p:cNvSpPr/>
          <p:nvPr/>
        </p:nvSpPr>
        <p:spPr>
          <a:xfrm>
            <a:off x="12613956" y="10714082"/>
            <a:ext cx="4941079" cy="1"/>
          </a:xfrm>
          <a:prstGeom prst="line">
            <a:avLst/>
          </a:prstGeom>
          <a:ln w="25400">
            <a:solidFill>
              <a:srgbClr val="000000"/>
            </a:solidFill>
            <a:miter lim="400000"/>
            <a:tailEnd type="triangle"/>
          </a:ln>
        </p:spPr>
        <p:txBody>
          <a:bodyPr lIns="50800" tIns="50800" rIns="50800" bIns="50800" anchor="ctr"/>
          <a:lstStyle/>
          <a:p>
            <a:pPr/>
          </a:p>
        </p:txBody>
      </p:sp>
      <p:pic>
        <p:nvPicPr>
          <p:cNvPr id="181" name="social-card@2x.png" descr="social-card@2x.png"/>
          <p:cNvPicPr>
            <a:picLocks noChangeAspect="1"/>
          </p:cNvPicPr>
          <p:nvPr/>
        </p:nvPicPr>
        <p:blipFill>
          <a:blip r:embed="rId13">
            <a:extLst/>
          </a:blip>
          <a:stretch>
            <a:fillRect/>
          </a:stretch>
        </p:blipFill>
        <p:spPr>
          <a:xfrm>
            <a:off x="17970500" y="4991100"/>
            <a:ext cx="1841500" cy="1841500"/>
          </a:xfrm>
          <a:prstGeom prst="rect">
            <a:avLst/>
          </a:prstGeom>
          <a:ln w="12700">
            <a:miter lim="400000"/>
          </a:ln>
        </p:spPr>
      </p:pic>
      <p:sp>
        <p:nvSpPr>
          <p:cNvPr id="182" name="Line"/>
          <p:cNvSpPr/>
          <p:nvPr/>
        </p:nvSpPr>
        <p:spPr>
          <a:xfrm flipV="1">
            <a:off x="18891249" y="6819899"/>
            <a:ext cx="1" cy="2918110"/>
          </a:xfrm>
          <a:prstGeom prst="line">
            <a:avLst/>
          </a:prstGeom>
          <a:ln w="25400">
            <a:solidFill>
              <a:srgbClr val="000000"/>
            </a:solidFill>
            <a:miter lim="400000"/>
            <a:tailEnd type="triangle"/>
          </a:ln>
        </p:spPr>
        <p:txBody>
          <a:bodyPr lIns="50800" tIns="50800" rIns="50800" bIns="50800" anchor="ctr"/>
          <a:lstStyle/>
          <a:p>
            <a:pPr/>
          </a:p>
        </p:txBody>
      </p:sp>
      <p:sp>
        <p:nvSpPr>
          <p:cNvPr id="183" name="Data/Images is received to Firebase Realtime Database"/>
          <p:cNvSpPr txBox="1"/>
          <p:nvPr/>
        </p:nvSpPr>
        <p:spPr>
          <a:xfrm>
            <a:off x="19712875" y="10435972"/>
            <a:ext cx="3782448" cy="55622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600"/>
            </a:lvl1pPr>
          </a:lstStyle>
          <a:p>
            <a:pPr/>
            <a:r>
              <a:t>Data/Images is received to Firebase Realtime Database </a:t>
            </a:r>
          </a:p>
        </p:txBody>
      </p:sp>
      <p:sp>
        <p:nvSpPr>
          <p:cNvPr id="184" name="Image &amp; Timestamp captured are sent to Glitch Web App to be displayed."/>
          <p:cNvSpPr txBox="1"/>
          <p:nvPr/>
        </p:nvSpPr>
        <p:spPr>
          <a:xfrm>
            <a:off x="16122453" y="8195522"/>
            <a:ext cx="2481901" cy="968838"/>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600"/>
            </a:lvl1pPr>
          </a:lstStyle>
          <a:p>
            <a:pPr/>
            <a:r>
              <a:t>Image &amp; Timestamp captured are sent to Glitch Web App to be displayed.</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Logic Algorithm Flowchart"/>
          <p:cNvSpPr txBox="1"/>
          <p:nvPr>
            <p:ph type="title"/>
          </p:nvPr>
        </p:nvSpPr>
        <p:spPr>
          <a:prstGeom prst="rect">
            <a:avLst/>
          </a:prstGeom>
        </p:spPr>
        <p:txBody>
          <a:bodyPr/>
          <a:lstStyle>
            <a:lvl1pPr algn="ctr"/>
          </a:lstStyle>
          <a:p>
            <a:pPr/>
            <a:r>
              <a:t>Logic Algorithm Flowchart</a:t>
            </a:r>
          </a:p>
        </p:txBody>
      </p:sp>
      <p:sp>
        <p:nvSpPr>
          <p:cNvPr id="187" name="Listening"/>
          <p:cNvSpPr txBox="1"/>
          <p:nvPr/>
        </p:nvSpPr>
        <p:spPr>
          <a:xfrm>
            <a:off x="9010789" y="2741925"/>
            <a:ext cx="1835913" cy="597813"/>
          </a:xfrm>
          <a:prstGeom prst="rect">
            <a:avLst/>
          </a:prstGeom>
          <a:solidFill>
            <a:srgbClr val="60D937"/>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Listening</a:t>
            </a:r>
          </a:p>
        </p:txBody>
      </p:sp>
      <p:sp>
        <p:nvSpPr>
          <p:cNvPr id="188" name="Has Dog Started Barking?"/>
          <p:cNvSpPr txBox="1"/>
          <p:nvPr/>
        </p:nvSpPr>
        <p:spPr>
          <a:xfrm>
            <a:off x="7418514" y="4044061"/>
            <a:ext cx="5020464" cy="597813"/>
          </a:xfrm>
          <a:prstGeom prst="rect">
            <a:avLst/>
          </a:prstGeom>
          <a:solidFill>
            <a:srgbClr val="60D937"/>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Has Dog Started Barking?</a:t>
            </a:r>
          </a:p>
        </p:txBody>
      </p:sp>
      <p:sp>
        <p:nvSpPr>
          <p:cNvPr id="189" name="No?"/>
          <p:cNvSpPr txBox="1"/>
          <p:nvPr/>
        </p:nvSpPr>
        <p:spPr>
          <a:xfrm>
            <a:off x="5098727" y="5655710"/>
            <a:ext cx="887376" cy="597813"/>
          </a:xfrm>
          <a:prstGeom prst="rect">
            <a:avLst/>
          </a:prstGeom>
          <a:solidFill>
            <a:srgbClr val="60D937"/>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No?</a:t>
            </a:r>
          </a:p>
        </p:txBody>
      </p:sp>
      <p:sp>
        <p:nvSpPr>
          <p:cNvPr id="190" name="Yes?"/>
          <p:cNvSpPr txBox="1"/>
          <p:nvPr/>
        </p:nvSpPr>
        <p:spPr>
          <a:xfrm>
            <a:off x="9420847" y="5655710"/>
            <a:ext cx="1015798" cy="597813"/>
          </a:xfrm>
          <a:prstGeom prst="rect">
            <a:avLst/>
          </a:prstGeom>
          <a:solidFill>
            <a:srgbClr val="60D937"/>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Yes?</a:t>
            </a:r>
          </a:p>
        </p:txBody>
      </p:sp>
      <p:sp>
        <p:nvSpPr>
          <p:cNvPr id="191" name="Buzz for 5 Secs"/>
          <p:cNvSpPr txBox="1"/>
          <p:nvPr/>
        </p:nvSpPr>
        <p:spPr>
          <a:xfrm>
            <a:off x="8400783" y="7267360"/>
            <a:ext cx="3055926" cy="597812"/>
          </a:xfrm>
          <a:prstGeom prst="rect">
            <a:avLst/>
          </a:prstGeom>
          <a:solidFill>
            <a:srgbClr val="60D937"/>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Buzz for 5 Secs</a:t>
            </a:r>
          </a:p>
        </p:txBody>
      </p:sp>
      <p:sp>
        <p:nvSpPr>
          <p:cNvPr id="192" name="Yes?"/>
          <p:cNvSpPr txBox="1"/>
          <p:nvPr/>
        </p:nvSpPr>
        <p:spPr>
          <a:xfrm>
            <a:off x="13871389" y="8879009"/>
            <a:ext cx="1015798" cy="597812"/>
          </a:xfrm>
          <a:prstGeom prst="rect">
            <a:avLst/>
          </a:prstGeom>
          <a:solidFill>
            <a:srgbClr val="60D937"/>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Yes?</a:t>
            </a:r>
          </a:p>
        </p:txBody>
      </p:sp>
      <p:sp>
        <p:nvSpPr>
          <p:cNvPr id="193" name="Is Dog Still Barking?"/>
          <p:cNvSpPr txBox="1"/>
          <p:nvPr/>
        </p:nvSpPr>
        <p:spPr>
          <a:xfrm>
            <a:off x="7964106" y="8879009"/>
            <a:ext cx="3929280" cy="597812"/>
          </a:xfrm>
          <a:prstGeom prst="rect">
            <a:avLst/>
          </a:prstGeom>
          <a:solidFill>
            <a:srgbClr val="60D937"/>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Is Dog Still Barking?</a:t>
            </a:r>
          </a:p>
        </p:txBody>
      </p:sp>
      <p:sp>
        <p:nvSpPr>
          <p:cNvPr id="194" name="Take Photo"/>
          <p:cNvSpPr txBox="1"/>
          <p:nvPr/>
        </p:nvSpPr>
        <p:spPr>
          <a:xfrm>
            <a:off x="11806093" y="5655710"/>
            <a:ext cx="2232153" cy="597813"/>
          </a:xfrm>
          <a:prstGeom prst="rect">
            <a:avLst/>
          </a:prstGeom>
          <a:solidFill>
            <a:srgbClr val="60D937"/>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Take Photo</a:t>
            </a:r>
          </a:p>
        </p:txBody>
      </p:sp>
      <p:sp>
        <p:nvSpPr>
          <p:cNvPr id="195" name="Send Alert with Photo"/>
          <p:cNvSpPr txBox="1"/>
          <p:nvPr/>
        </p:nvSpPr>
        <p:spPr>
          <a:xfrm>
            <a:off x="15407694" y="5564454"/>
            <a:ext cx="4214573" cy="597813"/>
          </a:xfrm>
          <a:prstGeom prst="rect">
            <a:avLst/>
          </a:prstGeom>
          <a:solidFill>
            <a:srgbClr val="60D937"/>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Send Alert with Photo</a:t>
            </a:r>
          </a:p>
        </p:txBody>
      </p:sp>
      <p:cxnSp>
        <p:nvCxnSpPr>
          <p:cNvPr id="196" name="Connection Line"/>
          <p:cNvCxnSpPr>
            <a:stCxn id="189" idx="0"/>
            <a:endCxn id="187" idx="0"/>
          </p:cNvCxnSpPr>
          <p:nvPr/>
        </p:nvCxnSpPr>
        <p:spPr>
          <a:xfrm flipV="1">
            <a:off x="5542415" y="3040831"/>
            <a:ext cx="4386331" cy="2913786"/>
          </a:xfrm>
          <a:prstGeom prst="straightConnector1">
            <a:avLst/>
          </a:prstGeom>
          <a:ln w="25400">
            <a:solidFill>
              <a:srgbClr val="000000"/>
            </a:solidFill>
            <a:miter lim="400000"/>
            <a:tailEnd type="triangle"/>
          </a:ln>
        </p:spPr>
      </p:cxnSp>
      <p:cxnSp>
        <p:nvCxnSpPr>
          <p:cNvPr id="197" name="Connection Line"/>
          <p:cNvCxnSpPr>
            <a:stCxn id="188" idx="0"/>
            <a:endCxn id="189" idx="0"/>
          </p:cNvCxnSpPr>
          <p:nvPr/>
        </p:nvCxnSpPr>
        <p:spPr>
          <a:xfrm flipH="1">
            <a:off x="5542415" y="4342967"/>
            <a:ext cx="4386331" cy="1611650"/>
          </a:xfrm>
          <a:prstGeom prst="straightConnector1">
            <a:avLst/>
          </a:prstGeom>
          <a:ln w="25400">
            <a:solidFill>
              <a:srgbClr val="000000"/>
            </a:solidFill>
            <a:miter lim="400000"/>
            <a:tailEnd type="triangle"/>
          </a:ln>
        </p:spPr>
      </p:cxnSp>
      <p:cxnSp>
        <p:nvCxnSpPr>
          <p:cNvPr id="198" name="Connection Line"/>
          <p:cNvCxnSpPr>
            <a:stCxn id="188" idx="0"/>
            <a:endCxn id="190" idx="0"/>
          </p:cNvCxnSpPr>
          <p:nvPr/>
        </p:nvCxnSpPr>
        <p:spPr>
          <a:xfrm>
            <a:off x="9928745" y="4342967"/>
            <a:ext cx="1" cy="1611650"/>
          </a:xfrm>
          <a:prstGeom prst="straightConnector1">
            <a:avLst/>
          </a:prstGeom>
          <a:ln w="25400">
            <a:solidFill>
              <a:srgbClr val="000000"/>
            </a:solidFill>
            <a:miter lim="400000"/>
            <a:tailEnd type="triangle"/>
          </a:ln>
        </p:spPr>
      </p:cxnSp>
      <p:cxnSp>
        <p:nvCxnSpPr>
          <p:cNvPr id="199" name="Connection Line"/>
          <p:cNvCxnSpPr>
            <a:stCxn id="190" idx="0"/>
            <a:endCxn id="194" idx="0"/>
          </p:cNvCxnSpPr>
          <p:nvPr/>
        </p:nvCxnSpPr>
        <p:spPr>
          <a:xfrm>
            <a:off x="9928745" y="5954616"/>
            <a:ext cx="2993425" cy="1"/>
          </a:xfrm>
          <a:prstGeom prst="straightConnector1">
            <a:avLst/>
          </a:prstGeom>
          <a:ln w="25400">
            <a:solidFill>
              <a:srgbClr val="000000"/>
            </a:solidFill>
            <a:miter lim="400000"/>
            <a:tailEnd type="triangle"/>
          </a:ln>
        </p:spPr>
      </p:cxnSp>
      <p:cxnSp>
        <p:nvCxnSpPr>
          <p:cNvPr id="200" name="Connection Line"/>
          <p:cNvCxnSpPr>
            <a:stCxn id="194" idx="0"/>
            <a:endCxn id="195" idx="0"/>
          </p:cNvCxnSpPr>
          <p:nvPr/>
        </p:nvCxnSpPr>
        <p:spPr>
          <a:xfrm flipV="1">
            <a:off x="12922169" y="5863360"/>
            <a:ext cx="4592812" cy="91257"/>
          </a:xfrm>
          <a:prstGeom prst="straightConnector1">
            <a:avLst/>
          </a:prstGeom>
          <a:ln w="25400">
            <a:solidFill>
              <a:srgbClr val="000000"/>
            </a:solidFill>
            <a:miter lim="400000"/>
            <a:tailEnd type="triangle"/>
          </a:ln>
        </p:spPr>
      </p:cxnSp>
      <p:cxnSp>
        <p:nvCxnSpPr>
          <p:cNvPr id="201" name="Connection Line"/>
          <p:cNvCxnSpPr>
            <a:stCxn id="190" idx="0"/>
            <a:endCxn id="191" idx="0"/>
          </p:cNvCxnSpPr>
          <p:nvPr/>
        </p:nvCxnSpPr>
        <p:spPr>
          <a:xfrm flipH="1">
            <a:off x="9928745" y="5954616"/>
            <a:ext cx="1" cy="1611651"/>
          </a:xfrm>
          <a:prstGeom prst="straightConnector1">
            <a:avLst/>
          </a:prstGeom>
          <a:ln w="25400">
            <a:solidFill>
              <a:srgbClr val="000000"/>
            </a:solidFill>
            <a:miter lim="400000"/>
            <a:tailEnd type="triangle"/>
          </a:ln>
        </p:spPr>
      </p:cxnSp>
      <p:cxnSp>
        <p:nvCxnSpPr>
          <p:cNvPr id="202" name="Connection Line"/>
          <p:cNvCxnSpPr>
            <a:stCxn id="191" idx="0"/>
            <a:endCxn id="193" idx="0"/>
          </p:cNvCxnSpPr>
          <p:nvPr/>
        </p:nvCxnSpPr>
        <p:spPr>
          <a:xfrm flipH="1">
            <a:off x="9928745" y="7566266"/>
            <a:ext cx="1" cy="1611649"/>
          </a:xfrm>
          <a:prstGeom prst="straightConnector1">
            <a:avLst/>
          </a:prstGeom>
          <a:ln w="25400">
            <a:solidFill>
              <a:srgbClr val="000000"/>
            </a:solidFill>
            <a:miter lim="400000"/>
            <a:tailEnd type="triangle"/>
          </a:ln>
        </p:spPr>
      </p:cxnSp>
      <p:cxnSp>
        <p:nvCxnSpPr>
          <p:cNvPr id="203" name="Connection Line"/>
          <p:cNvCxnSpPr>
            <a:stCxn id="193" idx="0"/>
            <a:endCxn id="192" idx="0"/>
          </p:cNvCxnSpPr>
          <p:nvPr/>
        </p:nvCxnSpPr>
        <p:spPr>
          <a:xfrm>
            <a:off x="9928745" y="9177914"/>
            <a:ext cx="4450544" cy="1"/>
          </a:xfrm>
          <a:prstGeom prst="straightConnector1">
            <a:avLst/>
          </a:prstGeom>
          <a:ln w="25400">
            <a:solidFill>
              <a:srgbClr val="000000"/>
            </a:solidFill>
            <a:miter lim="400000"/>
            <a:tailEnd type="triangle"/>
          </a:ln>
        </p:spPr>
      </p:cxnSp>
      <p:cxnSp>
        <p:nvCxnSpPr>
          <p:cNvPr id="204" name="Connection Line"/>
          <p:cNvCxnSpPr>
            <a:stCxn id="192" idx="0"/>
            <a:endCxn id="191" idx="0"/>
          </p:cNvCxnSpPr>
          <p:nvPr/>
        </p:nvCxnSpPr>
        <p:spPr>
          <a:xfrm flipH="1" flipV="1">
            <a:off x="9928745" y="7566266"/>
            <a:ext cx="4450544" cy="1611649"/>
          </a:xfrm>
          <a:prstGeom prst="straightConnector1">
            <a:avLst/>
          </a:prstGeom>
          <a:ln w="25400">
            <a:solidFill>
              <a:srgbClr val="000000"/>
            </a:solidFill>
            <a:miter lim="400000"/>
            <a:tailEnd type="triangle"/>
          </a:ln>
        </p:spPr>
      </p:cxnSp>
      <p:cxnSp>
        <p:nvCxnSpPr>
          <p:cNvPr id="205" name="Connection Line"/>
          <p:cNvCxnSpPr>
            <a:stCxn id="187" idx="0"/>
            <a:endCxn id="188" idx="0"/>
          </p:cNvCxnSpPr>
          <p:nvPr/>
        </p:nvCxnSpPr>
        <p:spPr>
          <a:xfrm>
            <a:off x="9928745" y="3040831"/>
            <a:ext cx="1" cy="1302137"/>
          </a:xfrm>
          <a:prstGeom prst="straightConnector1">
            <a:avLst/>
          </a:prstGeom>
          <a:ln w="25400">
            <a:solidFill>
              <a:srgbClr val="000000"/>
            </a:solidFill>
            <a:miter lim="400000"/>
            <a:tailEnd type="triangle"/>
          </a:ln>
        </p:spPr>
      </p:cxnSp>
      <p:cxnSp>
        <p:nvCxnSpPr>
          <p:cNvPr id="206" name="Connection Line"/>
          <p:cNvCxnSpPr>
            <a:stCxn id="193" idx="0"/>
            <a:endCxn id="189" idx="0"/>
          </p:cNvCxnSpPr>
          <p:nvPr/>
        </p:nvCxnSpPr>
        <p:spPr>
          <a:xfrm flipH="1" flipV="1">
            <a:off x="5542415" y="5954616"/>
            <a:ext cx="4386331" cy="3223299"/>
          </a:xfrm>
          <a:prstGeom prst="straightConnector1">
            <a:avLst/>
          </a:prstGeom>
          <a:ln w="25400">
            <a:solidFill>
              <a:srgbClr val="000000"/>
            </a:solidFill>
            <a:miter lim="400000"/>
            <a:tailEnd type="triangle"/>
          </a:ln>
        </p:spPr>
      </p:cxn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